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8"/>
  </p:sldMasterIdLst>
  <p:notesMasterIdLst>
    <p:notesMasterId r:id="rId19"/>
  </p:notesMasterIdLst>
  <p:handoutMasterIdLst>
    <p:handoutMasterId r:id="rId20"/>
  </p:handoutMasterIdLst>
  <p:sldIdLst>
    <p:sldId id="1088" r:id="rId9"/>
    <p:sldId id="1090" r:id="rId10"/>
    <p:sldId id="1114" r:id="rId11"/>
    <p:sldId id="1091" r:id="rId12"/>
    <p:sldId id="1121" r:id="rId13"/>
    <p:sldId id="1116" r:id="rId14"/>
    <p:sldId id="1117" r:id="rId15"/>
    <p:sldId id="1119" r:id="rId16"/>
    <p:sldId id="1122" r:id="rId17"/>
    <p:sldId id="1115" r:id="rId18"/>
  </p:sldIdLst>
  <p:sldSz cx="9144000" cy="6858000" type="screen4x3"/>
  <p:notesSz cx="7315200" cy="9601200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2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78"/>
    <a:srgbClr val="E1F0FF"/>
    <a:srgbClr val="D1E8FF"/>
    <a:srgbClr val="21C5AB"/>
    <a:srgbClr val="000000"/>
    <a:srgbClr val="85B3E1"/>
    <a:srgbClr val="CDCDCD"/>
    <a:srgbClr val="FFFFFF"/>
    <a:srgbClr val="337FCC"/>
    <a:srgbClr val="215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8" autoAdjust="0"/>
    <p:restoredTop sz="94634" autoAdjust="0"/>
  </p:normalViewPr>
  <p:slideViewPr>
    <p:cSldViewPr snapToObjects="1" showGuides="1">
      <p:cViewPr>
        <p:scale>
          <a:sx n="94" d="100"/>
          <a:sy n="94" d="100"/>
        </p:scale>
        <p:origin x="472" y="208"/>
      </p:cViewPr>
      <p:guideLst>
        <p:guide orient="horz"/>
        <p:guide pos="295"/>
      </p:guideLst>
    </p:cSldViewPr>
  </p:slideViewPr>
  <p:outlineViewPr>
    <p:cViewPr>
      <p:scale>
        <a:sx n="33" d="100"/>
        <a:sy n="33" d="100"/>
      </p:scale>
      <p:origin x="0" y="4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 showGuides="1">
      <p:cViewPr varScale="1">
        <p:scale>
          <a:sx n="73" d="100"/>
          <a:sy n="73" d="100"/>
        </p:scale>
        <p:origin x="3456" y="184"/>
      </p:cViewPr>
      <p:guideLst>
        <p:guide orient="horz" pos="3022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handoutMaster" Target="handoutMasters/handoutMaster1.xml"/><Relationship Id="rId21" Type="http://schemas.openxmlformats.org/officeDocument/2006/relationships/tags" Target="tags/tag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customXml" Target="../customXml/item6.xml"/><Relationship Id="rId7" Type="http://schemas.openxmlformats.org/officeDocument/2006/relationships/customXml" Target="../customXml/item7.xml"/><Relationship Id="rId8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yer_Cross_RGB_1009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685749" y="128980"/>
            <a:ext cx="480050" cy="431462"/>
          </a:xfrm>
          <a:prstGeom prst="rect">
            <a:avLst/>
          </a:prstGeom>
          <a:noFill/>
        </p:spPr>
      </p:pic>
      <p:sp>
        <p:nvSpPr>
          <p:cNvPr id="7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166588" y="132317"/>
            <a:ext cx="3169920" cy="17409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65A1177A-73CE-4C05-BAF6-C96A12152D26}" type="datetimeFigureOut">
              <a:rPr lang="en-GB" smtClean="0"/>
              <a:pPr/>
              <a:t>20/04/2017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2"/>
          </p:nvPr>
        </p:nvSpPr>
        <p:spPr bwMode="gray">
          <a:xfrm>
            <a:off x="166588" y="9286432"/>
            <a:ext cx="3169920" cy="17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3"/>
          </p:nvPr>
        </p:nvSpPr>
        <p:spPr bwMode="gray">
          <a:xfrm>
            <a:off x="3995883" y="9286432"/>
            <a:ext cx="3169920" cy="17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3988FA46-A572-434F-BE1D-6B4ED88124E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589982"/>
      </p:ext>
    </p:extLst>
  </p:cSld>
  <p:clrMap bg1="dk1" tx1="lt1" bg2="dk2" tx2="lt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ayer_Cross_RGB_100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6685749" y="128980"/>
            <a:ext cx="480050" cy="431462"/>
          </a:xfrm>
          <a:prstGeom prst="rect">
            <a:avLst/>
          </a:prstGeom>
          <a:noFill/>
        </p:spPr>
      </p:pic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166588" y="132317"/>
            <a:ext cx="3169920" cy="17409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65A1177A-73CE-4C05-BAF6-C96A12152D26}" type="datetimeFigureOut">
              <a:rPr lang="en-US" smtClean="0"/>
              <a:pPr/>
              <a:t>4/20/17</a:t>
            </a:fld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987434" y="4560570"/>
            <a:ext cx="5340336" cy="432054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66588" y="9286432"/>
            <a:ext cx="3169920" cy="17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3995883" y="9286432"/>
            <a:ext cx="3169920" cy="17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3988FA46-A572-434F-BE1D-6B4ED8812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buClr>
        <a:schemeClr val="accent2"/>
      </a:buClr>
      <a:buFont typeface="Wingdings" pitchFamily="2" charset="2"/>
      <a:buNone/>
      <a:defRPr sz="1200" kern="1200">
        <a:solidFill>
          <a:schemeClr val="bg1"/>
        </a:solidFill>
        <a:latin typeface="+mn-lt"/>
        <a:ea typeface="+mn-ea"/>
        <a:cs typeface="+mn-cs"/>
      </a:defRPr>
    </a:lvl1pPr>
    <a:lvl2pPr marL="182563" indent="-182563" algn="l" defTabSz="914400" rtl="0" eaLnBrk="1" latinLnBrk="0" hangingPunct="1">
      <a:spcAft>
        <a:spcPts val="300"/>
      </a:spcAft>
      <a:buClr>
        <a:schemeClr val="accent2"/>
      </a:buClr>
      <a:buFont typeface="Wingdings" pitchFamily="2" charset="2"/>
      <a:buChar char="§"/>
      <a:defRPr sz="1200" kern="1200">
        <a:solidFill>
          <a:schemeClr val="bg1"/>
        </a:solidFill>
        <a:latin typeface="+mn-lt"/>
        <a:ea typeface="+mn-ea"/>
        <a:cs typeface="+mn-cs"/>
      </a:defRPr>
    </a:lvl2pPr>
    <a:lvl3pPr marL="352425" indent="-169863" algn="l" defTabSz="914400" rtl="0" eaLnBrk="1" latinLnBrk="0" hangingPunct="1">
      <a:spcAft>
        <a:spcPts val="300"/>
      </a:spcAft>
      <a:buClr>
        <a:schemeClr val="accent2"/>
      </a:buClr>
      <a:buFont typeface="Wingdings" pitchFamily="2" charset="2"/>
      <a:buChar char="§"/>
      <a:defRPr sz="1200" kern="1200">
        <a:solidFill>
          <a:schemeClr val="bg1"/>
        </a:solidFill>
        <a:latin typeface="+mn-lt"/>
        <a:ea typeface="+mn-ea"/>
        <a:cs typeface="+mn-cs"/>
      </a:defRPr>
    </a:lvl3pPr>
    <a:lvl4pPr marL="534988" indent="-182563" algn="l" defTabSz="914400" rtl="0" eaLnBrk="1" latinLnBrk="0" hangingPunct="1">
      <a:spcAft>
        <a:spcPts val="300"/>
      </a:spcAft>
      <a:buClr>
        <a:schemeClr val="accent2"/>
      </a:buClr>
      <a:buFont typeface="Wingdings" pitchFamily="2" charset="2"/>
      <a:buChar char="§"/>
      <a:defRPr sz="1200" kern="1200">
        <a:solidFill>
          <a:schemeClr val="bg1"/>
        </a:solidFill>
        <a:latin typeface="+mn-lt"/>
        <a:ea typeface="+mn-ea"/>
        <a:cs typeface="+mn-cs"/>
      </a:defRPr>
    </a:lvl4pPr>
    <a:lvl5pPr marL="719138" indent="-184150" algn="l" defTabSz="914400" rtl="0" eaLnBrk="1" latinLnBrk="0" hangingPunct="1">
      <a:spcAft>
        <a:spcPts val="300"/>
      </a:spcAft>
      <a:buClr>
        <a:schemeClr val="accent2"/>
      </a:buClr>
      <a:buFont typeface="Wingdings" pitchFamily="2" charset="2"/>
      <a:buChar char="§"/>
      <a:defRPr sz="1200" kern="1200">
        <a:solidFill>
          <a:schemeClr val="bg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8FA46-A572-434F-BE1D-6B4ED88124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6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6" Type="http://schemas.openxmlformats.org/officeDocument/2006/relationships/image" Target="../media/image6.jp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3228017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8493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Name of Presentation • July 10, 2011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468313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GB" noProof="0" smtClean="0"/>
              <a:t>Insert picture here</a:t>
            </a:r>
            <a:endParaRPr lang="en-GB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453183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 dirty="0"/>
          </a:p>
        </p:txBody>
      </p:sp>
      <p:cxnSp>
        <p:nvCxnSpPr>
          <p:cNvPr id="21" name="Gerade Verbindung 20"/>
          <p:cNvCxnSpPr/>
          <p:nvPr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pic>
        <p:nvPicPr>
          <p:cNvPr id="11639" name="Picture 375" descr="C:\Users\imsku\Downloads\Business Plan\cycleWASH Logo Datensatz 2016-04\cycleWASH Logo Datensatz 2016-04\cycleWASH-Logo-2016-04_rgb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" y="3810907"/>
            <a:ext cx="2327739" cy="166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4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037180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468313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4" y="0"/>
            <a:ext cx="7056437" cy="981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Name of Presentation • July 10, 2011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8"/>
            <a:ext cx="7772400" cy="20415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296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vmlDrawing" Target="../drawings/vmlDrawing1.vml"/><Relationship Id="rId7" Type="http://schemas.openxmlformats.org/officeDocument/2006/relationships/tags" Target="../tags/tag2.x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1.emf"/><Relationship Id="rId10" Type="http://schemas.openxmlformats.org/officeDocument/2006/relationships/hyperlink" Target="http://www.cyclewash.de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ct 34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360555013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8493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Name of Presentation • July 10, 2011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468313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4" y="0"/>
            <a:ext cx="7056437" cy="9810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dirty="0" smtClean="0"/>
              <a:t>Headline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wrap="square" lIns="0" tIns="72000" rIns="0" bIns="7200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 dirty="0"/>
          </a:p>
        </p:txBody>
      </p:sp>
      <p:sp>
        <p:nvSpPr>
          <p:cNvPr id="21" name="object 13"/>
          <p:cNvSpPr txBox="1"/>
          <p:nvPr userDrawn="1"/>
        </p:nvSpPr>
        <p:spPr>
          <a:xfrm rot="21060000">
            <a:off x="7708358" y="570572"/>
            <a:ext cx="132130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pc="-70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 </a:t>
            </a:r>
            <a:r>
              <a:rPr lang="en-US" sz="1600" spc="-70" err="1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Fahrrad</a:t>
            </a:r>
            <a:r>
              <a:rPr lang="en-US" sz="1600" spc="-70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 </a:t>
            </a:r>
            <a:r>
              <a:rPr lang="en-US" sz="1600" spc="-70" err="1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waschen</a:t>
            </a:r>
            <a:endParaRPr lang="en-US" sz="1600" spc="-70" smtClean="0">
              <a:solidFill>
                <a:schemeClr val="tx1">
                  <a:lumMod val="75000"/>
                </a:schemeClr>
              </a:solidFill>
              <a:latin typeface="Mistral"/>
              <a:cs typeface="Mistral"/>
            </a:endParaRPr>
          </a:p>
          <a:p>
            <a:pPr>
              <a:lnSpc>
                <a:spcPct val="100000"/>
              </a:lnSpc>
            </a:pPr>
            <a:r>
              <a:rPr lang="en-US" sz="1600" spc="-70" err="1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im</a:t>
            </a:r>
            <a:r>
              <a:rPr lang="en-US" sz="1600" spc="-70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 </a:t>
            </a:r>
            <a:r>
              <a:rPr lang="en-US" sz="1600" spc="-70" err="1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Vorbeigehen</a:t>
            </a:r>
            <a:r>
              <a:rPr lang="en-US" sz="1600" spc="-70" smtClean="0">
                <a:solidFill>
                  <a:schemeClr val="tx1">
                    <a:lumMod val="75000"/>
                  </a:schemeClr>
                </a:solidFill>
                <a:latin typeface="Mistral"/>
                <a:cs typeface="Mistral"/>
              </a:rPr>
              <a:t>!</a:t>
            </a:r>
            <a:endParaRPr sz="1600" baseline="3086">
              <a:solidFill>
                <a:schemeClr val="tx1">
                  <a:lumMod val="75000"/>
                </a:schemeClr>
              </a:solidFill>
              <a:latin typeface="Mistral"/>
              <a:cs typeface="Mistral"/>
            </a:endParaRPr>
          </a:p>
        </p:txBody>
      </p:sp>
      <p:sp>
        <p:nvSpPr>
          <p:cNvPr id="23" name="object 10"/>
          <p:cNvSpPr txBox="1"/>
          <p:nvPr userDrawn="1"/>
        </p:nvSpPr>
        <p:spPr>
          <a:xfrm>
            <a:off x="7524751" y="6461906"/>
            <a:ext cx="12369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smtClean="0">
                <a:latin typeface="Helvetica"/>
                <a:cs typeface="Helvetica"/>
                <a:hlinkClick r:id="rId10"/>
              </a:rPr>
              <a:t>www.cylewash.de</a:t>
            </a:r>
            <a:endParaRPr sz="1200">
              <a:latin typeface="Helvetica"/>
              <a:cs typeface="Helvetica"/>
            </a:endParaRPr>
          </a:p>
        </p:txBody>
      </p:sp>
      <p:pic>
        <p:nvPicPr>
          <p:cNvPr id="9594" name="Picture 378" descr="C:\Users\imsku\Downloads\Business Plan\cycleWASH Logo Datensatz 2016-04\cycleWASH Logo Datensatz 2016-04\cycleWASH-Logo-2016-04_rgb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226" y="-243408"/>
            <a:ext cx="1693775" cy="12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1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accent2"/>
        </a:buClr>
        <a:buSzPct val="110000"/>
        <a:buFont typeface="Arial" pitchFamily="34" charset="0"/>
        <a:buNone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rgbClr val="6BC200"/>
        </a:buClr>
        <a:buSzPct val="110000"/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rgbClr val="6BC200"/>
        </a:buClr>
        <a:buSzPct val="110000"/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rgbClr val="6BC200"/>
        </a:buClr>
        <a:buSzPct val="110000"/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rgbClr val="6BC200"/>
        </a:buClr>
        <a:buSzPct val="110000"/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05094" y="2245895"/>
            <a:ext cx="4300829" cy="3181744"/>
            <a:chOff x="5007994" y="2539097"/>
            <a:chExt cx="3940720" cy="2748015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995" y="2539097"/>
              <a:ext cx="3939958" cy="20238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994" y="4566069"/>
              <a:ext cx="3940720" cy="7210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624" r="509" b="347"/>
          <a:stretch/>
        </p:blipFill>
        <p:spPr>
          <a:xfrm>
            <a:off x="419142" y="916572"/>
            <a:ext cx="3883043" cy="4523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993845" y="469901"/>
            <a:ext cx="1363472" cy="1754218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40000"/>
              </a:spcBef>
              <a:spcAft>
                <a:spcPct val="0"/>
              </a:spcAft>
            </a:pPr>
            <a:endParaRPr lang="en-US" sz="1300" err="1" smtClean="0">
              <a:solidFill>
                <a:schemeClr val="dk1"/>
              </a:solidFill>
            </a:endParaRPr>
          </a:p>
        </p:txBody>
      </p:sp>
      <p:sp>
        <p:nvSpPr>
          <p:cNvPr id="12" name="Shape 184"/>
          <p:cNvSpPr>
            <a:spLocks noGrp="1"/>
          </p:cNvSpPr>
          <p:nvPr>
            <p:ph type="body" idx="1"/>
          </p:nvPr>
        </p:nvSpPr>
        <p:spPr>
          <a:xfrm>
            <a:off x="3070753" y="914400"/>
            <a:ext cx="5638801" cy="1218455"/>
          </a:xfrm>
          <a:prstGeom prst="rect">
            <a:avLst/>
          </a:prstGeom>
          <a:solidFill>
            <a:srgbClr val="FFD278"/>
          </a:solidFill>
        </p:spPr>
        <p:txBody>
          <a:bodyPr wrap="square" lIns="0" tIns="72000" rIns="0" bIns="72000" anchor="t" anchorCtr="0">
            <a:noAutofit/>
          </a:bodyPr>
          <a:lstStyle/>
          <a:p>
            <a:pPr marL="0" lvl="1" indent="0" algn="ctr">
              <a:buClr>
                <a:schemeClr val="accent6"/>
              </a:buClr>
              <a:buSzPct val="85000"/>
              <a:buNone/>
              <a:defRPr sz="1800"/>
            </a:pPr>
            <a:endParaRPr lang="de-DE" sz="16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lvl="1" indent="0" algn="ctr">
              <a:buClr>
                <a:schemeClr val="accent6"/>
              </a:buClr>
              <a:buSzPct val="85000"/>
              <a:buNone/>
              <a:defRPr sz="1800"/>
            </a:pPr>
            <a:r>
              <a:rPr lang="de-DE" sz="16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Lohnwäsche </a:t>
            </a:r>
            <a:r>
              <a:rPr lang="de-DE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Einsatze und Verkauf an Kunden in Deutschland &amp; Österreich</a:t>
            </a:r>
            <a:endParaRPr lang="de-DE" sz="16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1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179513" y="836711"/>
            <a:ext cx="8784976" cy="720081"/>
          </a:xfrm>
          <a:prstGeom prst="rect">
            <a:avLst/>
          </a:prstGeom>
          <a:solidFill>
            <a:srgbClr val="FFD278"/>
          </a:solidFill>
        </p:spPr>
        <p:txBody>
          <a:bodyPr vert="horz" wrap="square" lIns="0" tIns="72000" rIns="0" bIns="72000" rtlCol="0" anchor="t" anchorCtr="0">
            <a:noAutofit/>
          </a:bodyPr>
          <a:lstStyle/>
          <a:p>
            <a:pPr marL="0" lvl="1" indent="0" algn="ctr">
              <a:buClr>
                <a:schemeClr val="accent6"/>
              </a:buClr>
              <a:buSzPct val="85000"/>
              <a:buNone/>
            </a:pPr>
            <a:r>
              <a:rPr lang="de-DE" sz="1800" b="1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Für manuelle </a:t>
            </a:r>
            <a:r>
              <a:rPr lang="de-DE" sz="18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Reinigung </a:t>
            </a:r>
            <a:r>
              <a:rPr lang="de-DE" sz="1800" b="1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brauchst du alle erforderlichen Materialien und Werkzeuge</a:t>
            </a:r>
          </a:p>
          <a:p>
            <a:pPr marL="0" lvl="1" indent="0" algn="ctr">
              <a:buClr>
                <a:schemeClr val="accent6"/>
              </a:buClr>
              <a:buSzPct val="85000"/>
              <a:buNone/>
            </a:pPr>
            <a:r>
              <a:rPr lang="de-DE" sz="1800" b="1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Es ist </a:t>
            </a:r>
            <a:r>
              <a:rPr lang="de-DE" sz="18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sehr mühsam und </a:t>
            </a:r>
            <a:r>
              <a:rPr lang="de-DE" sz="18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Zeitaufwändig </a:t>
            </a:r>
            <a:endParaRPr lang="de-DE" sz="1800" b="1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r="18996" b="11315"/>
          <a:stretch/>
        </p:blipFill>
        <p:spPr>
          <a:xfrm>
            <a:off x="321255" y="1835229"/>
            <a:ext cx="4213497" cy="3115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6902" r="57806" b="14461"/>
          <a:stretch/>
        </p:blipFill>
        <p:spPr>
          <a:xfrm>
            <a:off x="6754532" y="2047229"/>
            <a:ext cx="963527" cy="1093739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 bwMode="auto">
          <a:xfrm>
            <a:off x="4932040" y="3356992"/>
            <a:ext cx="432048" cy="504056"/>
          </a:xfrm>
          <a:prstGeom prst="homePlate">
            <a:avLst/>
          </a:prstGeom>
          <a:solidFill>
            <a:srgbClr val="FFD278"/>
          </a:solidFill>
          <a:ln w="6350" algn="ctr">
            <a:solidFill>
              <a:srgbClr val="FFD278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40000"/>
              </a:spcBef>
              <a:spcAft>
                <a:spcPct val="0"/>
              </a:spcAft>
            </a:pPr>
            <a:endParaRPr lang="en-US" sz="1300" dirty="0" smtClean="0">
              <a:solidFill>
                <a:schemeClr val="dk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2" t="21282"/>
          <a:stretch/>
        </p:blipFill>
        <p:spPr>
          <a:xfrm>
            <a:off x="5965168" y="3392996"/>
            <a:ext cx="2725806" cy="20522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gray">
          <a:xfrm>
            <a:off x="6623992" y="3020576"/>
            <a:ext cx="1260376" cy="576064"/>
          </a:xfrm>
          <a:prstGeom prst="rect">
            <a:avLst/>
          </a:prstGeom>
        </p:spPr>
        <p:txBody>
          <a:bodyPr vert="horz" wrap="square" lIns="72000" tIns="72000" rIns="72000" bIns="72000" rtlCol="0" anchor="t" anchorCtr="0">
            <a:noAutofit/>
          </a:bodyPr>
          <a:lstStyle/>
          <a:p>
            <a:pPr algn="ctr">
              <a:spcBef>
                <a:spcPct val="4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5 minutes</a:t>
            </a:r>
            <a:endParaRPr lang="en-US" sz="2000" dirty="0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94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4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784976" cy="864096"/>
          </a:xfrm>
          <a:prstGeom prst="rect">
            <a:avLst/>
          </a:prstGeom>
          <a:solidFill>
            <a:srgbClr val="FFD278"/>
          </a:solidFill>
        </p:spPr>
        <p:txBody>
          <a:bodyPr vert="horz" wrap="square" lIns="0" tIns="72000" rIns="0" bIns="72000" rtlCol="0" anchor="t" anchorCtr="0">
            <a:noAutofit/>
          </a:bodyPr>
          <a:lstStyle/>
          <a:p>
            <a:pPr marL="0" lvl="1" indent="0" algn="ctr">
              <a:buClr>
                <a:schemeClr val="accent6"/>
              </a:buClr>
              <a:buSzPct val="85000"/>
              <a:buNone/>
            </a:pPr>
            <a:r>
              <a:rPr lang="de-DE" sz="18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Hochdruckreiniger spülen Staubpartikel in Lager und </a:t>
            </a:r>
            <a:r>
              <a:rPr lang="de-DE" sz="1800" b="1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Schaltung</a:t>
            </a:r>
            <a:endParaRPr lang="de-DE" sz="1800" b="1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lvl="1" indent="0" algn="ctr">
              <a:buClr>
                <a:schemeClr val="accent6"/>
              </a:buClr>
              <a:buSzPct val="85000"/>
              <a:buNone/>
            </a:pPr>
            <a:r>
              <a:rPr lang="de-DE" sz="18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Chemikalien belasten Umwelt und fördern Korrosion am Rad und schädigen das Grundwasser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281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92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4"/>
          <p:cNvSpPr>
            <a:spLocks noGrp="1"/>
          </p:cNvSpPr>
          <p:nvPr>
            <p:ph type="body" idx="1"/>
          </p:nvPr>
        </p:nvSpPr>
        <p:spPr>
          <a:xfrm>
            <a:off x="107504" y="979440"/>
            <a:ext cx="8928992" cy="505344"/>
          </a:xfrm>
          <a:prstGeom prst="rect">
            <a:avLst/>
          </a:prstGeom>
          <a:solidFill>
            <a:srgbClr val="FFD278"/>
          </a:solidFill>
        </p:spPr>
        <p:txBody>
          <a:bodyPr vert="horz" wrap="square" lIns="0" tIns="72000" rIns="0" bIns="72000" rtlCol="0" anchor="t" anchorCtr="0">
            <a:noAutofit/>
          </a:bodyPr>
          <a:lstStyle/>
          <a:p>
            <a:pPr marL="0" lvl="1" indent="0" algn="ctr">
              <a:buClr>
                <a:schemeClr val="accent6"/>
              </a:buClr>
              <a:buSzPct val="85000"/>
              <a:buNone/>
            </a:pPr>
            <a:r>
              <a:rPr lang="de-DE" sz="1800" b="1" dirty="0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cycleWASH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bietet eine transportable, schnelle, kompakte &amp; </a:t>
            </a:r>
            <a:r>
              <a:rPr lang="de-DE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umweltfreundliche Fahrradreinigung</a:t>
            </a:r>
            <a:endParaRPr lang="de-DE" sz="18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>
          <a:xfrm>
            <a:off x="323528" y="1627511"/>
            <a:ext cx="8604448" cy="4027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4283969" cy="38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23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8" b="2373"/>
          <a:stretch/>
        </p:blipFill>
        <p:spPr>
          <a:xfrm>
            <a:off x="2123728" y="764704"/>
            <a:ext cx="4896544" cy="51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3922"/>
          <a:stretch/>
        </p:blipFill>
        <p:spPr>
          <a:xfrm>
            <a:off x="539552" y="2492896"/>
            <a:ext cx="7932403" cy="3096344"/>
          </a:xfrm>
          <a:prstGeom prst="rect">
            <a:avLst/>
          </a:prstGeom>
        </p:spPr>
      </p:pic>
      <p:sp>
        <p:nvSpPr>
          <p:cNvPr id="6" name="Shape 184"/>
          <p:cNvSpPr>
            <a:spLocks noGrp="1"/>
          </p:cNvSpPr>
          <p:nvPr>
            <p:ph type="body" idx="1"/>
          </p:nvPr>
        </p:nvSpPr>
        <p:spPr>
          <a:xfrm>
            <a:off x="179512" y="692696"/>
            <a:ext cx="8784976" cy="1440160"/>
          </a:xfrm>
          <a:prstGeom prst="rect">
            <a:avLst/>
          </a:prstGeom>
          <a:solidFill>
            <a:srgbClr val="FFD278"/>
          </a:solidFill>
        </p:spPr>
        <p:txBody>
          <a:bodyPr wrap="square" lIns="0" tIns="72000" rIns="0" bIns="72000" anchor="t" anchorCtr="0">
            <a:noAutofit/>
          </a:bodyPr>
          <a:lstStyle/>
          <a:p>
            <a:pPr marL="0" lvl="1" indent="0" algn="ctr">
              <a:buClr>
                <a:schemeClr val="accent6"/>
              </a:buClr>
              <a:buSzPct val="85000"/>
              <a:buNone/>
              <a:defRPr sz="1800"/>
            </a:pPr>
            <a:r>
              <a:rPr lang="de-DE" sz="20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cycleWASH</a:t>
            </a:r>
            <a:r>
              <a:rPr lang="de-DE" sz="20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de-DE" sz="20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Franchise </a:t>
            </a:r>
          </a:p>
          <a:p>
            <a:pPr marL="0" lvl="1" indent="0">
              <a:buClr>
                <a:schemeClr val="accent6"/>
              </a:buClr>
              <a:buSzPct val="85000"/>
              <a:buNone/>
              <a:defRPr sz="1800"/>
            </a:pPr>
            <a:r>
              <a:rPr lang="de-DE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Ohne 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großes finanzielles oder personelles </a:t>
            </a:r>
            <a:r>
              <a:rPr lang="de-DE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Investment</a:t>
            </a:r>
          </a:p>
          <a:p>
            <a:pPr marL="0" lvl="1" indent="0">
              <a:buClr>
                <a:schemeClr val="accent6"/>
              </a:buClr>
              <a:buSzPct val="85000"/>
              <a:buNone/>
              <a:defRPr sz="1800"/>
            </a:pPr>
            <a:r>
              <a:rPr lang="de-DE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Der 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Betreiber bekommt von 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uns eine brandneue </a:t>
            </a:r>
            <a:r>
              <a:rPr lang="de-DE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cycleWASH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Anlage, 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und </a:t>
            </a:r>
            <a:r>
              <a:rPr lang="de-DE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stellen diese gegen eine geringe monatliche Gebühr in Ihren Räumlichkeiten </a:t>
            </a:r>
            <a:r>
              <a:rPr lang="de-DE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auf</a:t>
            </a:r>
            <a:endParaRPr lang="de-DE" sz="1600" smtClean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77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1632"/>
          <a:stretch/>
        </p:blipFill>
        <p:spPr>
          <a:xfrm>
            <a:off x="1227254" y="2026317"/>
            <a:ext cx="3913139" cy="3967200"/>
          </a:xfrm>
          <a:prstGeom prst="rect">
            <a:avLst/>
          </a:prstGeom>
        </p:spPr>
      </p:pic>
      <p:sp>
        <p:nvSpPr>
          <p:cNvPr id="5" name="Shape 184"/>
          <p:cNvSpPr>
            <a:spLocks noGrp="1"/>
          </p:cNvSpPr>
          <p:nvPr>
            <p:ph type="body" idx="1"/>
          </p:nvPr>
        </p:nvSpPr>
        <p:spPr>
          <a:xfrm>
            <a:off x="179512" y="764704"/>
            <a:ext cx="8784976" cy="1008112"/>
          </a:xfrm>
          <a:prstGeom prst="rect">
            <a:avLst/>
          </a:prstGeom>
          <a:solidFill>
            <a:srgbClr val="FFD278"/>
          </a:solidFill>
        </p:spPr>
        <p:txBody>
          <a:bodyPr wrap="square" lIns="0" tIns="72000" rIns="0" bIns="72000" anchor="t" anchorCtr="0">
            <a:noAutofit/>
          </a:bodyPr>
          <a:lstStyle/>
          <a:p>
            <a:pPr marL="0" lvl="1" indent="0">
              <a:buClr>
                <a:schemeClr val="accent6"/>
              </a:buClr>
              <a:buSzPct val="85000"/>
              <a:buNone/>
              <a:defRPr sz="1800"/>
            </a:pP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Selbstbedienung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konfigurierte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Anlage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als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Fahrradwasch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-Automat </a:t>
            </a:r>
            <a:endParaRPr lang="en-US" sz="18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lvl="1" indent="0">
              <a:buClr>
                <a:schemeClr val="accent6"/>
              </a:buClr>
              <a:buSzPct val="85000"/>
              <a:buNone/>
              <a:defRPr sz="1800"/>
            </a:pP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Der 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Kunde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scannt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mit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seinem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Smartphone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einen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an der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Maschine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angebrachten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QR-Code 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und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Zahlt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per PayPal </a:t>
            </a:r>
            <a:endParaRPr lang="de-DE" sz="16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-3800584" y="3427511"/>
            <a:ext cx="5964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b="1467"/>
          <a:stretch/>
        </p:blipFill>
        <p:spPr>
          <a:xfrm>
            <a:off x="5148064" y="2026317"/>
            <a:ext cx="3490121" cy="39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82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319" r="381" b="847"/>
          <a:stretch/>
        </p:blipFill>
        <p:spPr>
          <a:xfrm>
            <a:off x="1405719" y="1340768"/>
            <a:ext cx="6346210" cy="412162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87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4"/>
          <p:cNvSpPr>
            <a:spLocks noGrp="1"/>
          </p:cNvSpPr>
          <p:nvPr>
            <p:ph type="body" idx="1"/>
          </p:nvPr>
        </p:nvSpPr>
        <p:spPr>
          <a:xfrm>
            <a:off x="205800" y="188641"/>
            <a:ext cx="4078168" cy="5112568"/>
          </a:xfrm>
          <a:prstGeom prst="rect">
            <a:avLst/>
          </a:prstGeom>
          <a:solidFill>
            <a:srgbClr val="FFD278"/>
          </a:solidFill>
        </p:spPr>
        <p:txBody>
          <a:bodyPr wrap="square" lIns="0" tIns="72000" rIns="0" bIns="72000" anchor="t" anchorCtr="0">
            <a:noAutofit/>
          </a:bodyPr>
          <a:lstStyle/>
          <a:p>
            <a:pPr marL="0" lvl="1" indent="0">
              <a:buClr>
                <a:schemeClr val="accent6"/>
              </a:buClr>
              <a:buSzPct val="85000"/>
              <a:buNone/>
              <a:defRPr sz="1800"/>
            </a:pPr>
            <a:r>
              <a:rPr lang="en-US" sz="18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Die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cycleWASH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ist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geeignet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8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für</a:t>
            </a:r>
            <a:r>
              <a:rPr lang="en-US" sz="18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endParaRPr lang="en-US" sz="18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Serviceorientierte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Fahrradhändler</a:t>
            </a:r>
            <a:endParaRPr lang="en-US" sz="16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Radstationen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Integrationsbetriebe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mit</a:t>
            </a:r>
            <a:r>
              <a:rPr lang="en-US" sz="16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Fahrradwerkstätten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Fahrradparkhäuser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Fahrradverleiher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Fahrradregionen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Eventveranstalter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Promotionagenturen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Tankstellen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Servicebetriebe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an </a:t>
            </a: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Radwegen</a:t>
            </a:r>
            <a:endParaRPr lang="en-US" sz="16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Tourismusbetriebe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b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(Rad 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Hotels etc.)</a:t>
            </a: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Großunternehmen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/>
            </a:r>
            <a:b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mit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eigenen</a:t>
            </a:r>
            <a:r>
              <a:rPr lang="en-US" sz="1600" b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b="1" err="1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Fahrrädern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70000" lvl="1" indent="-270000">
              <a:buClr>
                <a:schemeClr val="accent6"/>
              </a:buClr>
              <a:buSzPct val="85000"/>
              <a:buFont typeface="Wingdings"/>
              <a:buChar char="n"/>
              <a:defRPr sz="1800"/>
            </a:pPr>
            <a:r>
              <a:rPr lang="en-US" sz="1600" b="1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Fahrradfuhrpark</a:t>
            </a:r>
            <a:endParaRPr lang="en-US" sz="1600" b="1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lvl="1" indent="0">
              <a:buClr>
                <a:schemeClr val="accent6"/>
              </a:buClr>
              <a:buSzPct val="85000"/>
              <a:buNone/>
              <a:defRPr sz="1800"/>
            </a:pPr>
            <a:endParaRPr lang="de-DE" sz="1600" b="1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19992"/>
            <a:ext cx="1800000" cy="4855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1800000" cy="58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0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5" val="mBP+LP/9ru8BiH++jGhO1W9hQYDSVIOm"/>
  <p:tag name="SMARTBOX_SB1" val="+jJEH3zscCdY/KDY9LG3xKHv0qj3ncvACK1Xi6JWOfwBz3IqMMU5bNddITqzdM9no1xvXsoh6YtnY6mX7BVIVLahd8FjELODXs4BBGsZTMNW8uLvnT2zeiVDWFoiC91wnzcIL1o3wVmvrZE0kcyyepUfKV4Iy2Q/hNqj/0DQAwA="/>
  <p:tag name="THINKCELLPRESENTATIONDONOTDELETE" val="&lt;?xml version=&quot;1.0&quot; encoding=&quot;UTF-16&quot; standalone=&quot;yes&quot;?&gt;&#10;&lt;root reqver=&quot;21047&quot;&gt;&lt;version val=&quot;22254&quot;/&gt;&lt;CPresentation id=&quot;1&quot;&gt;&lt;m_precDefaultNumber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strFormatTime&gt;%#m/%#d/%Y&lt;/m_strFormatTime&gt;&lt;/m_precDefaultDate&gt;&lt;m_precDefaultYear&gt;&lt;m_strFormatTime&gt;%Y&lt;/m_strFormatTime&gt;&lt;/m_precDefaultYear&gt;&lt;m_precDefaultQuarter&gt;&lt;m_strFormatTime&gt;Q%5&lt;/m_strFormatTime&gt;&lt;/m_precDefaultQuarter&gt;&lt;m_precDefaultMonth&gt;&lt;m_strFormatTime&gt;%2&lt;/m_strFormatTime&gt;&lt;/m_precDefaultMonth&gt;&lt;m_precDefaultWeek&gt;&lt;m_strFormatTime&gt;%d.&lt;/m_strFormatTime&gt;&lt;/m_precDefaultWeek&gt;&lt;m_precDefaultDay&gt;&lt;m_strFormatTime&gt;%#d&lt;/m_strFormatTime&gt;&lt;/m_precDefaultDay&gt;&lt;m_mruColor&gt;&lt;m_vecMRU length=&quot;5&quot;&gt;&lt;elem m_fUsage=&quot;4.32287609038684020000E+000&quot;&gt;&lt;m_ppcolschidx val=&quot;0&quot;/&gt;&lt;m_rgb r=&quot;0&quot; g=&quot;55&quot; b=&quot;98&quot;/&gt;&lt;m_nBrightness val=&quot;0&quot;/&gt;&lt;/elem&gt;&lt;elem m_fUsage=&quot;3.16921028776918550000E+000&quot;&gt;&lt;m_ppcolschidx val=&quot;0&quot;/&gt;&lt;m_rgb r=&quot;85&quot; g=&quot;b3&quot; b=&quot;e1&quot;/&gt;&lt;m_nBrightness val=&quot;0&quot;/&gt;&lt;/elem&gt;&lt;elem m_fUsage=&quot;1.90419659119652530000E+000&quot;&gt;&lt;m_ppcolschidx val=&quot;0&quot;/&gt;&lt;m_rgb r=&quot;6b&quot; g=&quot;c2&quot; b=&quot;0&quot;/&gt;&lt;m_nBrightness val=&quot;0&quot;/&gt;&lt;/elem&gt;&lt;elem m_fUsage=&quot;1.11712105864729220000E-001&quot;&gt;&lt;m_ppcolschidx val=&quot;0&quot;/&gt;&lt;m_rgb r=&quot;d1&quot; g=&quot;e8&quot; b=&quot;ff&quot;/&gt;&lt;m_nBrightness val=&quot;0&quot;/&gt;&lt;/elem&gt;&lt;elem m_fUsage=&quot;1.10484500305776150000E-001&quot;&gt;&lt;m_ppcolschidx val=&quot;0&quot;/&gt;&lt;m_rgb r=&quot;0&quot; g=&quot;90&quot; b=&quot;c5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BCTOOLS_AGENDAHEADERROWEXIST_DONOTDELETE" val="0"/>
  <p:tag name="BCTOOLS_AGENDAHEADERROWEXISTS_DONOTDELETE" val="0"/>
  <p:tag name="BCTOOLS_AGENDAFIXLAYOUT_DONOTDELETE" val="1"/>
  <p:tag name="BCTOOLS_AGENDAOVERVIEWSLIDE_DONOTDELETE" val="0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" algn="ctr">
          <a:solidFill>
            <a:schemeClr val="accent6"/>
          </a:solidFill>
          <a:miter lim="800000"/>
          <a:headEnd/>
          <a:tailEnd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>
          <a:spcBef>
            <a:spcPct val="40000"/>
          </a:spcBef>
          <a:spcAft>
            <a:spcPct val="0"/>
          </a:spcAft>
          <a:defRPr sz="1300" dirty="0" err="1" smtClean="0">
            <a:solidFill>
              <a:schemeClr val="dk1"/>
            </a:solidFill>
          </a:defRPr>
        </a:defPPr>
      </a:lstStyle>
    </a:spDef>
    <a:lnDef>
      <a:spPr bwMode="gray">
        <a:solidFill>
          <a:srgbClr val="A7AFC8"/>
        </a:solidFill>
        <a:ln w="9525" cap="rnd" cmpd="sng" algn="ctr">
          <a:solidFill>
            <a:schemeClr val="tx1"/>
          </a:solidFill>
          <a:prstDash val="solid"/>
          <a:round/>
          <a:headEnd type="triangl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/>
      <a:bodyPr vert="horz" wrap="square" lIns="72000" tIns="72000" rIns="72000" bIns="72000" rtlCol="0" anchor="t" anchorCtr="0">
        <a:noAutofit/>
      </a:bodyPr>
      <a:lstStyle>
        <a:defPPr>
          <a:spcBef>
            <a:spcPct val="40000"/>
          </a:spcBef>
          <a:spcAft>
            <a:spcPct val="0"/>
          </a:spcAft>
          <a:defRPr sz="1300" smtClean="0">
            <a:solidFill>
              <a:schemeClr val="dk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Bayer Holding">
      <a:dk1>
        <a:srgbClr val="FFFFFF"/>
      </a:dk1>
      <a:lt1>
        <a:srgbClr val="002864"/>
      </a:lt1>
      <a:dk2>
        <a:srgbClr val="7787B5"/>
      </a:dk2>
      <a:lt2>
        <a:srgbClr val="676767"/>
      </a:lt2>
      <a:accent1>
        <a:srgbClr val="0090C5"/>
      </a:accent1>
      <a:accent2>
        <a:srgbClr val="6BC200"/>
      </a:accent2>
      <a:accent3>
        <a:srgbClr val="676767"/>
      </a:accent3>
      <a:accent4>
        <a:srgbClr val="000000"/>
      </a:accent4>
      <a:accent5>
        <a:srgbClr val="818181"/>
      </a:accent5>
      <a:accent6>
        <a:srgbClr val="00BABA"/>
      </a:accent6>
      <a:hlink>
        <a:srgbClr val="00334C"/>
      </a:hlink>
      <a:folHlink>
        <a:srgbClr val="00698E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Bayer Holding">
      <a:dk1>
        <a:srgbClr val="FFFFFF"/>
      </a:dk1>
      <a:lt1>
        <a:srgbClr val="002864"/>
      </a:lt1>
      <a:dk2>
        <a:srgbClr val="7787B5"/>
      </a:dk2>
      <a:lt2>
        <a:srgbClr val="676767"/>
      </a:lt2>
      <a:accent1>
        <a:srgbClr val="0090C5"/>
      </a:accent1>
      <a:accent2>
        <a:srgbClr val="6BC200"/>
      </a:accent2>
      <a:accent3>
        <a:srgbClr val="676767"/>
      </a:accent3>
      <a:accent4>
        <a:srgbClr val="000000"/>
      </a:accent4>
      <a:accent5>
        <a:srgbClr val="818181"/>
      </a:accent5>
      <a:accent6>
        <a:srgbClr val="00BABA"/>
      </a:accent6>
      <a:hlink>
        <a:srgbClr val="00334C"/>
      </a:hlink>
      <a:folHlink>
        <a:srgbClr val="00698E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</spe:Receivers>
</file>

<file path=customXml/item2.xml><?xml version="1.0" encoding="utf-8"?>
<?mso-contentType ?>
<PolicyDirtyBag xmlns="microsoft.office.server.policy.changes">
  <Microsoft.Office.RecordsManagement.PolicyFeatures.Expiration op="Change"/>
</PolicyDirtyBag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41b624-166c-4987-9ed6-d539972f16a8">
      <Value>3</Value>
    </TaxCatchAll>
    <gbbd9102adcd43839cd73b51972a464c xmlns="e941b624-166c-4987-9ed6-d539972f16a8">
      <Terms xmlns="http://schemas.microsoft.com/office/infopath/2007/PartnerControls">
        <TermInfo xmlns="http://schemas.microsoft.com/office/infopath/2007/PartnerControls">
          <TermName>Long-Term</TermName>
          <TermId>450f2ec9-198b-4bf0-b08c-74a80f1899d3</TermId>
        </TermInfo>
      </Terms>
    </gbbd9102adcd43839cd73b51972a464c>
    <_dlc_Exempt xmlns="http://schemas.microsoft.com/sharepoint/v3" xsi:nil="true"/>
    <_dlc_ExpireDateSaved xmlns="http://schemas.microsoft.com/sharepoint/v3" xsi:nil="true"/>
    <_dlc_ExpireDate xmlns="http://schemas.microsoft.com/sharepoint/v3" xsi:nil="true"/>
  </documentManagement>
</p:properties>
</file>

<file path=customXml/item4.xml><?xml version="1.0" encoding="utf-8"?>
<?mso-contentType ?>
<SharedContentType xmlns="Microsoft.SharePoint.Taxonomy.ContentTypeSync" SourceId="7c593367-9bb5-4764-945e-f6a26d2260c4" ContentTypeId="0x0101" PreviousValue="false"/>
</file>

<file path=customXml/item5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|-2126682137" UniqueId="ab3b55e9-aae5-4563-b264-599d7d4a4f77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Bayer SharePoint Retention Policy 2.1"/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9DD4C9181B7B4D898F925661483DD0" ma:contentTypeVersion="0" ma:contentTypeDescription="Create a new document." ma:contentTypeScope="" ma:versionID="dd6df6da46a6a13840c563c052075d66">
  <xsd:schema xmlns:xsd="http://www.w3.org/2001/XMLSchema" xmlns:xs="http://www.w3.org/2001/XMLSchema" xmlns:p="http://schemas.microsoft.com/office/2006/metadata/properties" xmlns:ns1="http://schemas.microsoft.com/sharepoint/v3" xmlns:ns2="e941b624-166c-4987-9ed6-d539972f16a8" targetNamespace="http://schemas.microsoft.com/office/2006/metadata/properties" ma:root="true" ma:fieldsID="b42a4acc8f7ed4f62dfee88539394f33" ns1:_="" ns2:_="">
    <xsd:import namespace="http://schemas.microsoft.com/sharepoint/v3"/>
    <xsd:import namespace="e941b624-166c-4987-9ed6-d539972f16a8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gbbd9102adcd43839cd73b51972a464c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2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3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4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41b624-166c-4987-9ed6-d539972f16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691c5d6-bc5b-4e07-b5ee-e3ce9d16abd7}" ma:internalName="TaxCatchAll" ma:showField="CatchAllData" ma:web="9e62d17c-05d3-4342-85ca-28f74f521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691c5d6-bc5b-4e07-b5ee-e3ce9d16abd7}" ma:internalName="TaxCatchAllLabel" ma:readOnly="true" ma:showField="CatchAllDataLabel" ma:web="9e62d17c-05d3-4342-85ca-28f74f521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bbd9102adcd43839cd73b51972a464c" ma:index="10" ma:taxonomy="true" ma:internalName="gbbd9102adcd43839cd73b51972a464c" ma:taxonomyFieldName="DataClassBayerRetention" ma:displayName="Data Class" ma:readOnly="false" ma:default="1;#Short-Term|6d967203-8346-4b9c-90f8-b3828a3fa508" ma:fieldId="{0bbd9102-adcd-4383-9cd7-3b51972a464c}" ma:sspId="7c593367-9bb5-4764-945e-f6a26d2260c4" ma:termSetId="a305235b-fecf-45b3-8300-71c0f432cbc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D2A272-099E-4038-A7EF-19B3A73D602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423E85A-9C2B-4AAB-89F9-FD60057B587C}">
  <ds:schemaRefs>
    <ds:schemaRef ds:uri="microsoft.office.server.policy.changes"/>
  </ds:schemaRefs>
</ds:datastoreItem>
</file>

<file path=customXml/itemProps3.xml><?xml version="1.0" encoding="utf-8"?>
<ds:datastoreItem xmlns:ds="http://schemas.openxmlformats.org/officeDocument/2006/customXml" ds:itemID="{6234B039-AE6E-4386-813E-578D690D644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e941b624-166c-4987-9ed6-d539972f16a8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F28E9B1-6705-4A25-B6E4-3F353DDB85B4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802ABE72-A86E-443E-959D-EA01F8B0DBE4}">
  <ds:schemaRefs>
    <ds:schemaRef ds:uri="office.server.policy"/>
  </ds:schemaRefs>
</ds:datastoreItem>
</file>

<file path=customXml/itemProps6.xml><?xml version="1.0" encoding="utf-8"?>
<ds:datastoreItem xmlns:ds="http://schemas.openxmlformats.org/officeDocument/2006/customXml" ds:itemID="{8DA9F047-0711-44DC-89DD-37CB814CCCB4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471BD7EA-C544-452F-BBAB-A9BC6E25D2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941b624-166c-4987-9ed6-d539972f16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326</TotalTime>
  <Words>139</Words>
  <Application>Microsoft Macintosh PowerPoint</Application>
  <PresentationFormat>On-screen Show (4:3)</PresentationFormat>
  <Paragraphs>29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 Light</vt:lpstr>
      <vt:lpstr>Helvetica</vt:lpstr>
      <vt:lpstr>Mistral</vt:lpstr>
      <vt:lpstr>Wingdings</vt:lpstr>
      <vt:lpstr>Arial</vt:lpstr>
      <vt:lpstr>blank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Bayer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2010 template 4:3</dc:subject>
  <dc:creator>Sachin Kumar</dc:creator>
  <cp:lastModifiedBy>Sachin Kumar</cp:lastModifiedBy>
  <cp:revision>117</cp:revision>
  <cp:lastPrinted>2014-10-01T14:58:47Z</cp:lastPrinted>
  <dcterms:created xsi:type="dcterms:W3CDTF">2014-10-01T12:24:23Z</dcterms:created>
  <dcterms:modified xsi:type="dcterms:W3CDTF">2017-04-20T18:48:05Z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0x010100279DD4C9181B7B4D898F925661483DD0</vt:lpwstr>
  </property>
  <property fmtid="{D5CDD505-2E9C-101B-9397-08002B2CF9AE}" pid="3" name="xd_ProgID">
    <vt:lpwstr/>
  </property>
  <property fmtid="{D5CDD505-2E9C-101B-9397-08002B2CF9AE}" pid="4" name="TemplateUrl">
    <vt:lpwstr/>
  </property>
  <property fmtid="{D5CDD505-2E9C-101B-9397-08002B2CF9AE}" pid="5" name="_dlc_policyId">
    <vt:lpwstr>0x0101|-2126682137</vt:lpwstr>
  </property>
  <property fmtid="{D5CDD505-2E9C-101B-9397-08002B2CF9AE}" pid="6" name="ItemRetentionFormula">
    <vt:lpwstr>&lt;formula id="Bayer SharePoint Retention Policy 2.1" /&gt;</vt:lpwstr>
  </property>
  <property fmtid="{D5CDD505-2E9C-101B-9397-08002B2CF9AE}" pid="7" name="DataClassBayerRetention">
    <vt:lpwstr>3;#Long-Term|450f2ec9-198b-4bf0-b08c-74a80f1899d3</vt:lpwstr>
  </property>
</Properties>
</file>